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6"/>
  </p:notesMasterIdLst>
  <p:handoutMasterIdLst>
    <p:handoutMasterId r:id="rId37"/>
  </p:handoutMasterIdLst>
  <p:sldIdLst>
    <p:sldId id="456" r:id="rId2"/>
    <p:sldId id="467" r:id="rId3"/>
    <p:sldId id="486" r:id="rId4"/>
    <p:sldId id="487" r:id="rId5"/>
    <p:sldId id="492" r:id="rId6"/>
    <p:sldId id="491" r:id="rId7"/>
    <p:sldId id="493" r:id="rId8"/>
    <p:sldId id="503" r:id="rId9"/>
    <p:sldId id="504" r:id="rId10"/>
    <p:sldId id="505" r:id="rId11"/>
    <p:sldId id="521" r:id="rId12"/>
    <p:sldId id="522" r:id="rId13"/>
    <p:sldId id="523" r:id="rId14"/>
    <p:sldId id="489" r:id="rId15"/>
    <p:sldId id="488" r:id="rId16"/>
    <p:sldId id="490" r:id="rId17"/>
    <p:sldId id="497" r:id="rId18"/>
    <p:sldId id="498" r:id="rId19"/>
    <p:sldId id="499" r:id="rId20"/>
    <p:sldId id="501" r:id="rId21"/>
    <p:sldId id="500" r:id="rId22"/>
    <p:sldId id="502" r:id="rId23"/>
    <p:sldId id="506" r:id="rId24"/>
    <p:sldId id="507" r:id="rId25"/>
    <p:sldId id="512" r:id="rId26"/>
    <p:sldId id="513" r:id="rId27"/>
    <p:sldId id="526" r:id="rId28"/>
    <p:sldId id="514" r:id="rId29"/>
    <p:sldId id="515" r:id="rId30"/>
    <p:sldId id="516" r:id="rId31"/>
    <p:sldId id="517" r:id="rId32"/>
    <p:sldId id="518" r:id="rId33"/>
    <p:sldId id="519" r:id="rId34"/>
    <p:sldId id="520" r:id="rId35"/>
  </p:sldIdLst>
  <p:sldSz cx="9144000" cy="6858000" type="screen4x3"/>
  <p:notesSz cx="6954838" cy="9240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4" autoAdjust="0"/>
    <p:restoredTop sz="86458" autoAdjust="0"/>
  </p:normalViewPr>
  <p:slideViewPr>
    <p:cSldViewPr>
      <p:cViewPr varScale="1">
        <p:scale>
          <a:sx n="98" d="100"/>
          <a:sy n="98" d="100"/>
        </p:scale>
        <p:origin x="-17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088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9466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38E3837F-7B40-4B98-90A9-C161BB7B8FD2}" type="datetimeFigureOut">
              <a:rPr lang="en-US" smtClean="0"/>
              <a:t>6/19/16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9466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6E81D9D3-C08A-410E-9479-D614C9188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861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C40E5A84-7D87-452D-8FE3-23F521AC3943}" type="datetimeFigureOut">
              <a:rPr lang="en-US" smtClean="0"/>
              <a:t>6/19/16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693738"/>
            <a:ext cx="4618038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389398"/>
            <a:ext cx="5563870" cy="4158377"/>
          </a:xfrm>
          <a:prstGeom prst="rect">
            <a:avLst/>
          </a:prstGeom>
        </p:spPr>
        <p:txBody>
          <a:bodyPr vert="horz" lIns="92546" tIns="46273" rIns="92546" bIns="462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9EC3DDEA-0647-42E3-B21A-D8FF77E39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56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DDEA-0647-42E3-B21A-D8FF77E395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9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June 2016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20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4648200"/>
            <a:ext cx="9171709" cy="22097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2828050"/>
            <a:ext cx="8540472" cy="1368798"/>
          </a:xfrm>
        </p:spPr>
        <p:txBody>
          <a:bodyPr>
            <a:normAutofit/>
          </a:bodyPr>
          <a:lstStyle/>
          <a:p>
            <a:r>
              <a:rPr lang="en-US" dirty="0" smtClean="0"/>
              <a:t>Jim Logan</a:t>
            </a:r>
          </a:p>
          <a:p>
            <a:r>
              <a:rPr lang="en-US" dirty="0" smtClean="0"/>
              <a:t>Director of Semantic Technologies and Interoperability</a:t>
            </a:r>
          </a:p>
          <a:p>
            <a:r>
              <a:rPr lang="en-US" dirty="0" smtClean="0"/>
              <a:t>No Magic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782" y="389651"/>
            <a:ext cx="7680960" cy="2438399"/>
          </a:xfrm>
        </p:spPr>
        <p:txBody>
          <a:bodyPr>
            <a:normAutofit/>
          </a:bodyPr>
          <a:lstStyle/>
          <a:p>
            <a:r>
              <a:rPr lang="en-US" dirty="0" smtClean="0"/>
              <a:t>SIMF Concept Modeling Profile</a:t>
            </a:r>
            <a:endParaRPr lang="en-US" dirty="0"/>
          </a:p>
        </p:txBody>
      </p:sp>
      <p:pic>
        <p:nvPicPr>
          <p:cNvPr id="4" name="Picture 3" descr="C:\Users\Cory-c\Documents\Company\MDSSVN\Marketing\Graphics\OMG\OMG - 150 dpi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2" y="5281125"/>
            <a:ext cx="2527299" cy="113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996402" y="304800"/>
            <a:ext cx="1758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SIMF</a:t>
            </a:r>
          </a:p>
        </p:txBody>
      </p:sp>
    </p:spTree>
    <p:extLst>
      <p:ext uri="{BB962C8B-B14F-4D97-AF65-F5344CB8AC3E}">
        <p14:creationId xmlns:p14="http://schemas.microsoft.com/office/powerpoint/2010/main" val="283510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8791574" cy="472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/SIMF/Relations&gt;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Import(&lt;http://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DutiesAndResponsibilities</a:t>
            </a:r>
            <a:r>
              <a:rPr lang="en-US" dirty="0"/>
              <a:t>#&gt;)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Declaration(Class(&lt;http://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DutiesAndResponsibilities#Duty</a:t>
            </a:r>
            <a:r>
              <a:rPr lang="en-US" dirty="0"/>
              <a:t>&gt;))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hasResponsibility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isConferredBy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isConferredOn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</a:t>
            </a:r>
            <a:r>
              <a:rPr lang="en-US" dirty="0" err="1" smtClean="0"/>
              <a:t>hasResponsibility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               &lt;</a:t>
            </a:r>
            <a:r>
              <a:rPr lang="en-US" dirty="0"/>
              <a:t>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DutiesAndResponsibilities#Duty</a:t>
            </a:r>
            <a:r>
              <a:rPr lang="en-US" dirty="0"/>
              <a:t>&gt;)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Properties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85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0695" b="-10695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Incomplete and Overlapping </a:t>
            </a:r>
            <a:r>
              <a:rPr lang="en-US" dirty="0" smtClean="0"/>
              <a:t>Subclasses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3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60923" b="-60923"/>
          <a:stretch>
            <a:fillRect/>
          </a:stretch>
        </p:blipFill>
        <p:spPr>
          <a:xfrm>
            <a:off x="352426" y="1463039"/>
            <a:ext cx="8334374" cy="5126301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Incomplete and Overlapping </a:t>
            </a:r>
            <a:r>
              <a:rPr lang="en-US" dirty="0"/>
              <a:t>Subclasses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02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/SIMF/Manufacturer1&gt;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CarManufacturer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Declaration(Class(:Manufacturer))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WindshieldManufacturer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CarManufacturer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WindshieldManufacturer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Incomplete and Overlapping Subclasses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01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1543" b="154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Incomplete and Disjoint </a:t>
            </a:r>
            <a:r>
              <a:rPr lang="en-US" dirty="0"/>
              <a:t>Subclasses </a:t>
            </a:r>
            <a:r>
              <a:rPr lang="en-US" dirty="0" smtClean="0"/>
              <a:t>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6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8728" b="-1872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Incomplete and Disjoint Subclasses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25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Ontology</a:t>
            </a:r>
            <a:r>
              <a:rPr lang="en-US" dirty="0"/>
              <a:t>(&lt;http://</a:t>
            </a:r>
            <a:r>
              <a:rPr lang="en-US" dirty="0" err="1"/>
              <a:t>example.com</a:t>
            </a:r>
            <a:r>
              <a:rPr lang="en-US" dirty="0"/>
              <a:t>/ontology/Animals&gt;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Declaration(Class(:Animal))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Declaration(Class(:Cat))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Declaration(Class(:Dog))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</a:t>
            </a:r>
            <a:r>
              <a:rPr lang="en-US" b="1" dirty="0" err="1" smtClean="0"/>
              <a:t>SubClassOf</a:t>
            </a:r>
            <a:r>
              <a:rPr lang="en-US" b="1" dirty="0" smtClean="0"/>
              <a:t>(:Cat :Animal)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</a:t>
            </a:r>
            <a:r>
              <a:rPr lang="en-US" b="1" dirty="0" err="1" smtClean="0"/>
              <a:t>DisjointClasses</a:t>
            </a:r>
            <a:r>
              <a:rPr lang="en-US" b="1" dirty="0" smtClean="0"/>
              <a:t>(:Cat :Dog)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</a:t>
            </a:r>
            <a:r>
              <a:rPr lang="en-US" b="1" dirty="0" err="1" smtClean="0"/>
              <a:t>SubClassOf</a:t>
            </a:r>
            <a:r>
              <a:rPr lang="en-US" b="1" dirty="0" smtClean="0"/>
              <a:t>(:Dog :Animal)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Incomplete and Disjoint Subclasses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59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6495" b="-6495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Complete and Disjoint </a:t>
            </a:r>
            <a:r>
              <a:rPr lang="en-US" dirty="0"/>
              <a:t>Subclasses </a:t>
            </a:r>
            <a:r>
              <a:rPr lang="en-US" dirty="0" smtClean="0"/>
              <a:t>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1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36860" b="-36860"/>
          <a:stretch>
            <a:fillRect/>
          </a:stretch>
        </p:blipFill>
        <p:spPr>
          <a:xfrm>
            <a:off x="352426" y="1463039"/>
            <a:ext cx="8410574" cy="5173171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Complete and Disjoint Subclasses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37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8562974" cy="472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/SIMF/Manufacturer2&gt;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CarManufacturer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Declaration(Class(:Manufacturer))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WindshieldManufacturer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DisjointClasses</a:t>
            </a:r>
            <a:r>
              <a:rPr lang="en-US" dirty="0"/>
              <a:t>(:</a:t>
            </a:r>
            <a:r>
              <a:rPr lang="en-US" dirty="0" err="1"/>
              <a:t>CarManufacturer</a:t>
            </a:r>
            <a:r>
              <a:rPr lang="en-US" dirty="0"/>
              <a:t> :</a:t>
            </a:r>
            <a:r>
              <a:rPr lang="en-US" dirty="0" err="1"/>
              <a:t>WindshieldManufacturer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CarManufacturer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WindshieldManufacturer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</a:t>
            </a:r>
            <a:r>
              <a:rPr lang="en-US" dirty="0" err="1" smtClean="0"/>
              <a:t>EquivalentClasses</a:t>
            </a:r>
            <a:r>
              <a:rPr lang="en-US" dirty="0" smtClean="0"/>
              <a:t>(:Manufacturer </a:t>
            </a:r>
            <a:r>
              <a:rPr lang="en-US" dirty="0"/>
              <a:t>  </a:t>
            </a:r>
            <a:r>
              <a:rPr lang="en-US" dirty="0" err="1" smtClean="0"/>
              <a:t>ObjectUnionOf</a:t>
            </a:r>
            <a:r>
              <a:rPr lang="en-US" dirty="0" smtClean="0"/>
              <a:t>(:</a:t>
            </a:r>
            <a:r>
              <a:rPr lang="en-US" dirty="0" err="1" smtClean="0"/>
              <a:t>WindshieldManufacturer</a:t>
            </a:r>
            <a:r>
              <a:rPr lang="en-US" dirty="0" smtClean="0"/>
              <a:t> :</a:t>
            </a:r>
            <a:r>
              <a:rPr lang="en-US" dirty="0" err="1" smtClean="0"/>
              <a:t>CarManufacturer</a:t>
            </a:r>
            <a:r>
              <a:rPr lang="en-US" dirty="0" smtClean="0"/>
              <a:t>))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Complete and Disjoint Subclasses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96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75" y="1290709"/>
            <a:ext cx="6801125" cy="550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45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4897" r="-48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Universal Quantification </a:t>
            </a:r>
            <a:r>
              <a:rPr lang="en-US" dirty="0" smtClean="0"/>
              <a:t>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900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1065" b="-11065"/>
          <a:stretch>
            <a:fillRect/>
          </a:stretch>
        </p:blipFill>
        <p:spPr>
          <a:xfrm>
            <a:off x="79875" y="1143000"/>
            <a:ext cx="9007097" cy="554008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Universal Quantification 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31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/SIMF/Pets&gt;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Declaration(Class(:Dog))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DogOwner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Declaration(Class(:Person))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Declaration(Class(:Pet))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(:has))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(:Dog :Pet)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DogOwner</a:t>
            </a:r>
            <a:r>
              <a:rPr lang="en-US" dirty="0"/>
              <a:t> :Person)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EquivalentClasses</a:t>
            </a:r>
            <a:r>
              <a:rPr lang="en-US" dirty="0"/>
              <a:t>(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:</a:t>
            </a:r>
            <a:r>
              <a:rPr lang="en-US" dirty="0" err="1"/>
              <a:t>DogOwner</a:t>
            </a:r>
            <a:r>
              <a:rPr lang="en-US" dirty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        </a:t>
            </a:r>
            <a:r>
              <a:rPr lang="en-US" dirty="0" err="1" smtClean="0"/>
              <a:t>ObjectIntersectionOf</a:t>
            </a:r>
            <a:r>
              <a:rPr lang="en-US" dirty="0" smtClean="0"/>
              <a:t>(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                </a:t>
            </a:r>
            <a:r>
              <a:rPr lang="en-US" dirty="0" err="1" smtClean="0"/>
              <a:t>ObjectMinCardinality</a:t>
            </a:r>
            <a:r>
              <a:rPr lang="en-US" dirty="0" smtClean="0"/>
              <a:t>(1 :has :Dog)</a:t>
            </a:r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  <a:r>
              <a:rPr lang="en-US" dirty="0" err="1" smtClean="0"/>
              <a:t>ObjectAllValuesFrom</a:t>
            </a:r>
            <a:r>
              <a:rPr lang="en-US" dirty="0" smtClean="0"/>
              <a:t>(:has :Dog)</a:t>
            </a:r>
          </a:p>
          <a:p>
            <a:pPr>
              <a:spcBef>
                <a:spcPts val="0"/>
              </a:spcBef>
            </a:pPr>
            <a:r>
              <a:rPr lang="de-DE" dirty="0" smtClean="0"/>
              <a:t>                )       </a:t>
            </a:r>
          </a:p>
          <a:p>
            <a:pPr>
              <a:spcBef>
                <a:spcPts val="0"/>
              </a:spcBef>
            </a:pPr>
            <a:r>
              <a:rPr lang="de-DE" dirty="0" smtClean="0"/>
              <a:t>        )       </a:t>
            </a:r>
          </a:p>
          <a:p>
            <a:pPr>
              <a:spcBef>
                <a:spcPts val="0"/>
              </a:spcBef>
            </a:pPr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ObjectPropertyDomain</a:t>
            </a:r>
            <a:r>
              <a:rPr lang="de-DE" dirty="0"/>
              <a:t>(:</a:t>
            </a:r>
            <a:r>
              <a:rPr lang="de-DE" dirty="0" err="1"/>
              <a:t>has</a:t>
            </a:r>
            <a:r>
              <a:rPr lang="de-DE" dirty="0"/>
              <a:t> :Person)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ObjectPropertyRange</a:t>
            </a:r>
            <a:r>
              <a:rPr lang="de-DE" dirty="0"/>
              <a:t>(:</a:t>
            </a:r>
            <a:r>
              <a:rPr lang="de-DE" dirty="0" err="1"/>
              <a:t>has</a:t>
            </a:r>
            <a:r>
              <a:rPr lang="de-DE" dirty="0"/>
              <a:t> :</a:t>
            </a:r>
            <a:r>
              <a:rPr lang="de-DE" dirty="0" err="1"/>
              <a:t>Pet</a:t>
            </a:r>
            <a:r>
              <a:rPr lang="de-DE" dirty="0"/>
              <a:t>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Universal Quantification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5954" b="-15954"/>
          <a:stretch>
            <a:fillRect/>
          </a:stretch>
        </p:blipFill>
        <p:spPr>
          <a:xfrm>
            <a:off x="203764" y="1371600"/>
            <a:ext cx="8787836" cy="540521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Existential Quantification and Union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571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4965" b="-14965"/>
          <a:stretch>
            <a:fillRect/>
          </a:stretch>
        </p:blipFill>
        <p:spPr>
          <a:xfrm>
            <a:off x="5543" y="838200"/>
            <a:ext cx="9291484" cy="57150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Existential Quantification and Union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13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20417" b="-20417"/>
          <a:stretch>
            <a:fillRect/>
          </a:stretch>
        </p:blipFill>
        <p:spPr>
          <a:xfrm>
            <a:off x="352426" y="1463039"/>
            <a:ext cx="8410574" cy="5173171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Subproperties</a:t>
            </a:r>
            <a:r>
              <a:rPr lang="en-US" dirty="0" smtClean="0"/>
              <a:t>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22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216" b="-216"/>
          <a:stretch>
            <a:fillRect/>
          </a:stretch>
        </p:blipFill>
        <p:spPr>
          <a:xfrm>
            <a:off x="232277" y="1295401"/>
            <a:ext cx="8683123" cy="534081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Subproperties</a:t>
            </a:r>
            <a:r>
              <a:rPr lang="en-US" dirty="0"/>
              <a:t>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99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295400"/>
            <a:ext cx="8334374" cy="5257800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LegalCapacities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Import(&lt;http://</a:t>
            </a:r>
            <a:r>
              <a:rPr lang="en-US" dirty="0" err="1"/>
              <a:t>example.com</a:t>
            </a:r>
            <a:r>
              <a:rPr lang="en-US" dirty="0"/>
              <a:t>/SIMF/Agents#&gt;</a:t>
            </a:r>
            <a:r>
              <a:rPr lang="en-US" dirty="0" smtClean="0"/>
              <a:t>)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        Import(&lt;http://</a:t>
            </a:r>
            <a:r>
              <a:rPr lang="en-US" dirty="0" err="1" smtClean="0"/>
              <a:t>example.com</a:t>
            </a:r>
            <a:r>
              <a:rPr lang="en-US" dirty="0" smtClean="0"/>
              <a:t>/SIMF/Relations#&gt;)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Import(&lt;http://</a:t>
            </a:r>
            <a:r>
              <a:rPr lang="en-US" dirty="0" err="1" smtClean="0"/>
              <a:t>example.com</a:t>
            </a:r>
            <a:r>
              <a:rPr lang="en-US" dirty="0" smtClean="0"/>
              <a:t>/SIMF/</a:t>
            </a:r>
            <a:r>
              <a:rPr lang="en-US" dirty="0" err="1" smtClean="0"/>
              <a:t>LegalCore</a:t>
            </a:r>
            <a:r>
              <a:rPr lang="en-US" dirty="0" smtClean="0"/>
              <a:t>#&gt;)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Import(&lt;http://</a:t>
            </a:r>
            <a:r>
              <a:rPr lang="en-US" dirty="0" err="1" smtClean="0"/>
              <a:t>example.com</a:t>
            </a:r>
            <a:r>
              <a:rPr lang="en-US" dirty="0" smtClean="0"/>
              <a:t>/SIMF/Contracts#&gt;)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        Declaration(Class(:</a:t>
            </a:r>
            <a:r>
              <a:rPr lang="en-US" dirty="0" err="1" smtClean="0"/>
              <a:t>LegalCapacity</a:t>
            </a:r>
            <a:r>
              <a:rPr lang="en-US" dirty="0" smtClean="0"/>
              <a:t>))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</a:t>
            </a:r>
            <a:r>
              <a:rPr lang="en-US" dirty="0"/>
              <a:t>Declaration(Class(:</a:t>
            </a:r>
            <a:r>
              <a:rPr lang="en-US" dirty="0" err="1"/>
              <a:t>LegalConstruct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LegalCapacity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        </a:t>
            </a:r>
            <a:r>
              <a:rPr lang="en-US" dirty="0" err="1"/>
              <a:t>ObjectMinCardinality</a:t>
            </a:r>
            <a:r>
              <a:rPr lang="en-US" dirty="0"/>
              <a:t>(1 :</a:t>
            </a:r>
            <a:r>
              <a:rPr lang="en-US" dirty="0" err="1"/>
              <a:t>isCapacityOf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Agents#AutonomousAgent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)       </a:t>
            </a:r>
          </a:p>
          <a:p>
            <a:pPr>
              <a:spcBef>
                <a:spcPts val="0"/>
              </a:spcBef>
            </a:pPr>
            <a:r>
              <a:rPr lang="de-DE" dirty="0"/>
              <a:t>        )       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SubClassOf</a:t>
            </a:r>
            <a:r>
              <a:rPr lang="de-DE" dirty="0"/>
              <a:t>(:</a:t>
            </a:r>
            <a:r>
              <a:rPr lang="de-DE" dirty="0" err="1"/>
              <a:t>LegalConstruct</a:t>
            </a:r>
            <a:r>
              <a:rPr lang="de-DE" dirty="0"/>
              <a:t> 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</a:t>
            </a:r>
            <a:r>
              <a:rPr lang="de-DE" dirty="0" err="1"/>
              <a:t>ObjectSomeValuesFrom</a:t>
            </a:r>
            <a:r>
              <a:rPr lang="de-DE" dirty="0"/>
              <a:t>(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        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Relations#isConferredBy</a:t>
            </a:r>
            <a:r>
              <a:rPr lang="de-DE" dirty="0"/>
              <a:t>&gt;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        </a:t>
            </a:r>
            <a:r>
              <a:rPr lang="de-DE" dirty="0" err="1"/>
              <a:t>ObjectUnionOf</a:t>
            </a:r>
            <a:r>
              <a:rPr lang="de-DE" dirty="0"/>
              <a:t>(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Contracts#Contract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LegalCore#Constitution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LegalCore#Law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        )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)</a:t>
            </a:r>
          </a:p>
          <a:p>
            <a:pPr>
              <a:spcBef>
                <a:spcPts val="0"/>
              </a:spcBef>
            </a:pPr>
            <a:r>
              <a:rPr lang="de-DE" dirty="0"/>
              <a:t>        )       </a:t>
            </a:r>
          </a:p>
          <a:p>
            <a:pPr>
              <a:spcBef>
                <a:spcPts val="0"/>
              </a:spcBef>
            </a:pPr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Agents#hasCapacity</a:t>
            </a:r>
            <a:r>
              <a:rPr lang="de-DE" dirty="0"/>
              <a:t>&gt;))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Relations#isConferredBy</a:t>
            </a:r>
            <a:r>
              <a:rPr lang="de-DE" dirty="0"/>
              <a:t>&gt;))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Relations#isConferredOn</a:t>
            </a:r>
            <a:r>
              <a:rPr lang="de-DE" dirty="0"/>
              <a:t>&gt;))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))</a:t>
            </a:r>
          </a:p>
          <a:p>
            <a:pPr>
              <a:spcBef>
                <a:spcPts val="0"/>
              </a:spcBef>
            </a:pPr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InverseObjectProperties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Agents#hasCapacity</a:t>
            </a:r>
            <a:r>
              <a:rPr lang="de-DE" dirty="0"/>
              <a:t>&gt; :</a:t>
            </a:r>
            <a:r>
              <a:rPr lang="de-DE" dirty="0" err="1"/>
              <a:t>isCapacityOf</a:t>
            </a:r>
            <a:r>
              <a:rPr lang="de-DE" dirty="0"/>
              <a:t>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SubObjectPropertyOf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 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Relations#isConferredOn</a:t>
            </a:r>
            <a:r>
              <a:rPr lang="de-DE" dirty="0"/>
              <a:t>&gt;)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ObjectPropertyDomain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 :</a:t>
            </a:r>
            <a:r>
              <a:rPr lang="de-DE" dirty="0" err="1"/>
              <a:t>LegalCapacity</a:t>
            </a:r>
            <a:r>
              <a:rPr lang="de-DE" dirty="0"/>
              <a:t>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ObjectPropertyRange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 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Agents#AutonomousAgent</a:t>
            </a:r>
            <a:r>
              <a:rPr lang="de-DE" dirty="0"/>
              <a:t>&gt;)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Existential </a:t>
            </a:r>
            <a:r>
              <a:rPr lang="en-US" dirty="0" smtClean="0"/>
              <a:t>Quantification, Union, and </a:t>
            </a:r>
            <a:r>
              <a:rPr lang="en-US" dirty="0" err="1" smtClean="0"/>
              <a:t>Subproperty</a:t>
            </a:r>
            <a:r>
              <a:rPr lang="en-US" dirty="0" smtClean="0"/>
              <a:t> 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33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23790" r="-23790"/>
          <a:stretch>
            <a:fillRect/>
          </a:stretch>
        </p:blipFill>
        <p:spPr>
          <a:xfrm>
            <a:off x="-44011" y="1219200"/>
            <a:ext cx="8883211" cy="546388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Annotation Properties and Annotations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995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Annotation Properties and Annotations </a:t>
            </a:r>
            <a:r>
              <a:rPr lang="en-US" dirty="0" smtClean="0"/>
              <a:t>(MM Instances)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6600" y="2895600"/>
            <a:ext cx="3200400" cy="1600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Still in progress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60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Uses “normal” UML with business-facing terms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Packages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Classes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Generalization / Generalization Set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Properties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Associations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Association Classes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Takes advantage of a few “loose” areas of UML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Unnamed redefining properties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Unnamed </a:t>
            </a:r>
            <a:r>
              <a:rPr lang="en-US" dirty="0" err="1" smtClean="0"/>
              <a:t>subsetting</a:t>
            </a:r>
            <a:r>
              <a:rPr lang="en-US" dirty="0" smtClean="0"/>
              <a:t> properties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Adds some extensions (next slide)</a:t>
            </a:r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384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/ontology/Library&gt;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Declaration(Class(:Book))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LibraryBranch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Declaration(Class(:Periodical))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(:lends))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lentBy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LibraryBranch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        </a:t>
            </a:r>
            <a:r>
              <a:rPr lang="en-US" dirty="0" err="1"/>
              <a:t>ObjectMinCardinality</a:t>
            </a:r>
            <a:r>
              <a:rPr lang="en-US" dirty="0"/>
              <a:t>(1 :lends </a:t>
            </a:r>
            <a:r>
              <a:rPr lang="en-US" dirty="0" err="1"/>
              <a:t>ObjectUnionOf</a:t>
            </a:r>
            <a:r>
              <a:rPr lang="en-US" dirty="0"/>
              <a:t>(:Periodical :Book)))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AnnotationProperty</a:t>
            </a:r>
            <a:r>
              <a:rPr lang="en-US" dirty="0"/>
              <a:t>(:description))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AnnotationProperty</a:t>
            </a:r>
            <a:r>
              <a:rPr lang="en-US" dirty="0"/>
              <a:t>(:</a:t>
            </a:r>
            <a:r>
              <a:rPr lang="en-US" dirty="0" err="1"/>
              <a:t>branchEntryDate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AnnotationPropertyDomain</a:t>
            </a:r>
            <a:r>
              <a:rPr lang="en-US" dirty="0"/>
              <a:t>(:</a:t>
            </a:r>
            <a:r>
              <a:rPr lang="en-US" dirty="0" err="1"/>
              <a:t>branchEntryDate</a:t>
            </a:r>
            <a:r>
              <a:rPr lang="en-US" dirty="0"/>
              <a:t> :</a:t>
            </a:r>
            <a:r>
              <a:rPr lang="en-US" dirty="0" err="1"/>
              <a:t>LibraryBranch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AnnotationPropertyRange</a:t>
            </a:r>
            <a:r>
              <a:rPr lang="en-US" dirty="0"/>
              <a:t>(:</a:t>
            </a:r>
            <a:r>
              <a:rPr lang="en-US" dirty="0" err="1"/>
              <a:t>branchEntryDate</a:t>
            </a:r>
            <a:r>
              <a:rPr lang="en-US" dirty="0"/>
              <a:t> </a:t>
            </a:r>
            <a:r>
              <a:rPr lang="en-US" dirty="0" err="1"/>
              <a:t>xsd:date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InverseObjectProperties</a:t>
            </a:r>
            <a:r>
              <a:rPr lang="en-US" dirty="0"/>
              <a:t>(:lends :</a:t>
            </a:r>
            <a:r>
              <a:rPr lang="en-US" dirty="0" err="1"/>
              <a:t>lentBy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ObjectPropertyDomain</a:t>
            </a:r>
            <a:r>
              <a:rPr lang="en-US" dirty="0"/>
              <a:t>(:lends :</a:t>
            </a:r>
            <a:r>
              <a:rPr lang="en-US" dirty="0" err="1"/>
              <a:t>LibraryBranch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(:lends </a:t>
            </a:r>
            <a:r>
              <a:rPr lang="en-US" dirty="0" err="1"/>
              <a:t>ObjectUnionOf</a:t>
            </a:r>
            <a:r>
              <a:rPr lang="en-US" dirty="0"/>
              <a:t>(:Periodical :Book))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ObjectPropertyDomain</a:t>
            </a:r>
            <a:r>
              <a:rPr lang="en-US" dirty="0"/>
              <a:t>(:</a:t>
            </a:r>
            <a:r>
              <a:rPr lang="en-US" dirty="0" err="1"/>
              <a:t>lentBy</a:t>
            </a:r>
            <a:r>
              <a:rPr lang="en-US" dirty="0"/>
              <a:t> </a:t>
            </a:r>
            <a:r>
              <a:rPr lang="en-US" dirty="0" err="1"/>
              <a:t>ObjectUnionOf</a:t>
            </a:r>
            <a:r>
              <a:rPr lang="en-US" dirty="0"/>
              <a:t>(:Periodical :Book))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</a:t>
            </a:r>
            <a:r>
              <a:rPr lang="en-US" dirty="0" err="1"/>
              <a:t>lentBy</a:t>
            </a:r>
            <a:r>
              <a:rPr lang="en-US" dirty="0"/>
              <a:t> :</a:t>
            </a:r>
            <a:r>
              <a:rPr lang="en-US" dirty="0" err="1"/>
              <a:t>LibraryBranch</a:t>
            </a:r>
            <a:r>
              <a:rPr lang="en-US" dirty="0" smtClean="0"/>
              <a:t>)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        </a:t>
            </a:r>
            <a:r>
              <a:rPr lang="en-US" dirty="0" err="1" smtClean="0"/>
              <a:t>AnnotationAssertion</a:t>
            </a:r>
            <a:r>
              <a:rPr lang="en-US" dirty="0" smtClean="0"/>
              <a:t>(:description :</a:t>
            </a:r>
            <a:r>
              <a:rPr lang="en-US" dirty="0" err="1" smtClean="0"/>
              <a:t>LibraryBranch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                </a:t>
            </a:r>
            <a:r>
              <a:rPr lang="en-US" dirty="0"/>
              <a:t>"A building where Books or Periodicals may be read or </a:t>
            </a:r>
            <a:r>
              <a:rPr lang="en-US" dirty="0" err="1"/>
              <a:t>borrowed."@en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is-IS" dirty="0"/>
              <a:t>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Annotation Properties and Annotations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9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5120" b="-15120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Class and Roles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83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Association Class and Roles </a:t>
            </a:r>
            <a:r>
              <a:rPr lang="en-US" dirty="0" smtClean="0"/>
              <a:t>(MM Instances)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6600" y="2895600"/>
            <a:ext cx="3200400" cy="1600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Still in progress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74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219200"/>
            <a:ext cx="7680960" cy="4968240"/>
          </a:xfrm>
        </p:spPr>
        <p:txBody>
          <a:bodyPr>
            <a:normAutofit fontScale="475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AssnClassOWLReification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Declaration(Class(:Control))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ControlledEntity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ControllingActor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Declaration(Class(:Entity))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Declaration(Class(:Resource))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ResponsiblePerformer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Declaration(Class(:Role))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Declaration(Class(:Situation))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TimePoint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Declaration(Class(:Timeframe))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(:Control :Situation)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ControlledEntity</a:t>
            </a:r>
            <a:r>
              <a:rPr lang="en-US" dirty="0"/>
              <a:t> :Role)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ControlledEntity</a:t>
            </a:r>
            <a:r>
              <a:rPr lang="en-US" dirty="0"/>
              <a:t> </a:t>
            </a:r>
            <a:r>
              <a:rPr lang="en-US" dirty="0" err="1"/>
              <a:t>ObjectAllValuesFrom</a:t>
            </a:r>
            <a:r>
              <a:rPr lang="en-US" dirty="0"/>
              <a:t>(:</a:t>
            </a:r>
            <a:r>
              <a:rPr lang="en-US" dirty="0" err="1"/>
              <a:t>playedBy</a:t>
            </a:r>
            <a:r>
              <a:rPr lang="en-US" dirty="0"/>
              <a:t> :Resource))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ControllingActor</a:t>
            </a:r>
            <a:r>
              <a:rPr lang="en-US" dirty="0"/>
              <a:t> :Role)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ControllingActor</a:t>
            </a:r>
            <a:r>
              <a:rPr lang="en-US" dirty="0"/>
              <a:t> </a:t>
            </a:r>
            <a:r>
              <a:rPr lang="en-US" dirty="0" err="1"/>
              <a:t>ObjectAllValuesFrom</a:t>
            </a:r>
            <a:r>
              <a:rPr lang="en-US" dirty="0"/>
              <a:t>(:</a:t>
            </a:r>
            <a:r>
              <a:rPr lang="en-US" dirty="0" err="1"/>
              <a:t>playedBy</a:t>
            </a:r>
            <a:r>
              <a:rPr lang="en-US" dirty="0"/>
              <a:t> :</a:t>
            </a:r>
            <a:r>
              <a:rPr lang="en-US" dirty="0" err="1"/>
              <a:t>ResponsiblePerformer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(:Resource :Entity)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(:Situation </a:t>
            </a:r>
            <a:r>
              <a:rPr lang="en-US" dirty="0" err="1"/>
              <a:t>ObjectAllValuesFrom</a:t>
            </a:r>
            <a:r>
              <a:rPr lang="en-US" dirty="0"/>
              <a:t>(:</a:t>
            </a:r>
            <a:r>
              <a:rPr lang="en-US" dirty="0" err="1"/>
              <a:t>hasTimeframe</a:t>
            </a:r>
            <a:r>
              <a:rPr lang="en-US" dirty="0"/>
              <a:t> :Timeframe))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endsOn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hasControlOver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hasTimeframe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isControlledBy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playedBy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(:plays))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startsOn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DataProperty</a:t>
            </a:r>
            <a:r>
              <a:rPr lang="en-US" dirty="0"/>
              <a:t>(:value))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Datatype</a:t>
            </a:r>
            <a:r>
              <a:rPr lang="en-US" dirty="0"/>
              <a:t>(</a:t>
            </a:r>
            <a:r>
              <a:rPr lang="en-US" dirty="0" err="1"/>
              <a:t>xsd:Date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ObjectPropertyDomain</a:t>
            </a:r>
            <a:r>
              <a:rPr lang="en-US" dirty="0"/>
              <a:t>(:</a:t>
            </a:r>
            <a:r>
              <a:rPr lang="en-US" dirty="0" err="1"/>
              <a:t>endsOn</a:t>
            </a:r>
            <a:r>
              <a:rPr lang="en-US" dirty="0"/>
              <a:t> :Timeframe)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</a:t>
            </a:r>
            <a:r>
              <a:rPr lang="en-US" dirty="0" err="1"/>
              <a:t>endsOn</a:t>
            </a:r>
            <a:r>
              <a:rPr lang="en-US" dirty="0"/>
              <a:t> :</a:t>
            </a:r>
            <a:r>
              <a:rPr lang="en-US" dirty="0" err="1"/>
              <a:t>TimePoint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ObjectPropertyDomain</a:t>
            </a:r>
            <a:r>
              <a:rPr lang="en-US" dirty="0"/>
              <a:t>(:</a:t>
            </a:r>
            <a:r>
              <a:rPr lang="en-US" dirty="0" err="1"/>
              <a:t>hasControlOver</a:t>
            </a:r>
            <a:r>
              <a:rPr lang="en-US" dirty="0"/>
              <a:t> :Control) 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</a:t>
            </a:r>
            <a:r>
              <a:rPr lang="en-US" dirty="0" err="1"/>
              <a:t>hasControlOver</a:t>
            </a:r>
            <a:r>
              <a:rPr lang="en-US" dirty="0"/>
              <a:t> :</a:t>
            </a:r>
            <a:r>
              <a:rPr lang="en-US" dirty="0" err="1"/>
              <a:t>ControlledEntity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</a:t>
            </a:r>
            <a:r>
              <a:rPr lang="en-US" dirty="0" err="1"/>
              <a:t>hasTimeframe</a:t>
            </a:r>
            <a:r>
              <a:rPr lang="en-US" dirty="0"/>
              <a:t> :Timeframe)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ObjectPropertyDomain</a:t>
            </a:r>
            <a:r>
              <a:rPr lang="en-US" dirty="0"/>
              <a:t>(:</a:t>
            </a:r>
            <a:r>
              <a:rPr lang="en-US" dirty="0" err="1"/>
              <a:t>isControlledBy</a:t>
            </a:r>
            <a:r>
              <a:rPr lang="en-US" dirty="0"/>
              <a:t> :Control)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</a:t>
            </a:r>
            <a:r>
              <a:rPr lang="en-US" dirty="0" err="1"/>
              <a:t>isControlledBy</a:t>
            </a:r>
            <a:r>
              <a:rPr lang="en-US" dirty="0"/>
              <a:t> :</a:t>
            </a:r>
            <a:r>
              <a:rPr lang="en-US" dirty="0" err="1"/>
              <a:t>ControllingActor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ObjectPropertyDomain</a:t>
            </a:r>
            <a:r>
              <a:rPr lang="en-US" dirty="0"/>
              <a:t>(:</a:t>
            </a:r>
            <a:r>
              <a:rPr lang="en-US" dirty="0" err="1"/>
              <a:t>playedBy</a:t>
            </a:r>
            <a:r>
              <a:rPr lang="en-US" dirty="0"/>
              <a:t> :Role)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(:plays :Role)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ObjectPropertyDomain</a:t>
            </a:r>
            <a:r>
              <a:rPr lang="en-US" dirty="0"/>
              <a:t>(:</a:t>
            </a:r>
            <a:r>
              <a:rPr lang="en-US" dirty="0" err="1"/>
              <a:t>startsOn</a:t>
            </a:r>
            <a:r>
              <a:rPr lang="en-US" dirty="0"/>
              <a:t> :Timeframe)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</a:t>
            </a:r>
            <a:r>
              <a:rPr lang="en-US" dirty="0" err="1"/>
              <a:t>startsOn</a:t>
            </a:r>
            <a:r>
              <a:rPr lang="en-US" dirty="0"/>
              <a:t> :</a:t>
            </a:r>
            <a:r>
              <a:rPr lang="en-US" dirty="0" err="1"/>
              <a:t>TimePoint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DataPropertyDomain</a:t>
            </a:r>
            <a:r>
              <a:rPr lang="en-US" dirty="0"/>
              <a:t>(:value :</a:t>
            </a:r>
            <a:r>
              <a:rPr lang="en-US" dirty="0" err="1"/>
              <a:t>TimePoint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DataPropertyRange</a:t>
            </a:r>
            <a:r>
              <a:rPr lang="en-US" dirty="0"/>
              <a:t>(:value </a:t>
            </a:r>
            <a:r>
              <a:rPr lang="en-US" dirty="0" err="1"/>
              <a:t>xsd:Date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)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Class and Roles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268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Association Class and Roles </a:t>
            </a:r>
            <a:r>
              <a:rPr lang="en-US" dirty="0" smtClean="0"/>
              <a:t>(Imported OWL)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0655" b="-10655"/>
          <a:stretch>
            <a:fillRect/>
          </a:stretch>
        </p:blipFill>
        <p:spPr>
          <a:xfrm>
            <a:off x="76200" y="1293139"/>
            <a:ext cx="8991600" cy="5530548"/>
          </a:xfrm>
        </p:spPr>
      </p:pic>
    </p:spTree>
    <p:extLst>
      <p:ext uri="{BB962C8B-B14F-4D97-AF65-F5344CB8AC3E}">
        <p14:creationId xmlns:p14="http://schemas.microsoft.com/office/powerpoint/2010/main" val="2064453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457200" lvl="1" indent="-285750">
              <a:buFont typeface="Arial"/>
              <a:buChar char="•"/>
            </a:pPr>
            <a:r>
              <a:rPr lang="en-US" dirty="0" smtClean="0"/>
              <a:t>Class extensions: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 smtClean="0"/>
              <a:t>«</a:t>
            </a:r>
            <a:r>
              <a:rPr lang="en-US" dirty="0"/>
              <a:t>Anything»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«Union»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«Intersection</a:t>
            </a:r>
            <a:r>
              <a:rPr lang="en-US" dirty="0" smtClean="0"/>
              <a:t>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«Equivalent Class</a:t>
            </a:r>
            <a:r>
              <a:rPr lang="en-US" dirty="0" smtClean="0"/>
              <a:t>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«Role»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«Phase</a:t>
            </a:r>
            <a:r>
              <a:rPr lang="en-US" dirty="0" smtClean="0"/>
              <a:t>»</a:t>
            </a:r>
            <a:endParaRPr lang="en-US" dirty="0"/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Comment extension: «Annotation» {annotation property = </a:t>
            </a:r>
            <a:r>
              <a:rPr lang="en-US" i="1" dirty="0" smtClean="0"/>
              <a:t>annotation property</a:t>
            </a:r>
            <a:r>
              <a:rPr lang="en-US" dirty="0"/>
              <a:t>}</a:t>
            </a:r>
            <a:endParaRPr lang="en-US" dirty="0" smtClean="0"/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Property extensions:</a:t>
            </a:r>
            <a:endParaRPr lang="en-US" dirty="0"/>
          </a:p>
          <a:p>
            <a:pPr marL="630238" lvl="2" indent="-285750">
              <a:buFont typeface="Arial"/>
              <a:buChar char="•"/>
            </a:pPr>
            <a:r>
              <a:rPr lang="en-US" dirty="0" smtClean="0"/>
              <a:t>«Annotation Property»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 smtClean="0"/>
              <a:t>«</a:t>
            </a:r>
            <a:r>
              <a:rPr lang="en-US" dirty="0"/>
              <a:t>Equivalent Property»</a:t>
            </a:r>
          </a:p>
          <a:p>
            <a:pPr marL="803275" lvl="3" indent="-285750">
              <a:buFont typeface="Arial"/>
              <a:buChar char="•"/>
            </a:pPr>
            <a:r>
              <a:rPr lang="en-US" dirty="0"/>
              <a:t>{equivalent property = </a:t>
            </a:r>
            <a:r>
              <a:rPr lang="en-US" i="1" dirty="0"/>
              <a:t>property</a:t>
            </a:r>
            <a:r>
              <a:rPr lang="en-US" dirty="0"/>
              <a:t>}</a:t>
            </a:r>
          </a:p>
          <a:p>
            <a:pPr marL="803275" lvl="3" indent="-285750">
              <a:buFont typeface="Arial"/>
              <a:buChar char="•"/>
            </a:pPr>
            <a:r>
              <a:rPr lang="en-US" dirty="0"/>
              <a:t>{chain = </a:t>
            </a:r>
            <a:r>
              <a:rPr lang="en-US" i="1" dirty="0"/>
              <a:t>property, property</a:t>
            </a:r>
            <a:r>
              <a:rPr lang="en-US" dirty="0" smtClean="0"/>
              <a:t>}</a:t>
            </a:r>
            <a:endParaRPr lang="en-US" dirty="0"/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«Sufficient</a:t>
            </a:r>
            <a:r>
              <a:rPr lang="en-US" dirty="0" smtClean="0"/>
              <a:t>»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«Value Type»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«Facet Of» (Examples still say «Classifies»)</a:t>
            </a:r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 to UML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9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25004" r="-2500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Classes and Properties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445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Classes and Properties (MM Instances)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5190" r="-5190"/>
          <a:stretch>
            <a:fillRect/>
          </a:stretch>
        </p:blipFill>
        <p:spPr>
          <a:xfrm>
            <a:off x="232277" y="1295401"/>
            <a:ext cx="8683123" cy="5340810"/>
          </a:xfrm>
        </p:spPr>
      </p:pic>
    </p:spTree>
    <p:extLst>
      <p:ext uri="{BB962C8B-B14F-4D97-AF65-F5344CB8AC3E}">
        <p14:creationId xmlns:p14="http://schemas.microsoft.com/office/powerpoint/2010/main" val="422078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/SIMF/Company&gt;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Declaration(Class(:Employee))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Declaration(Class(:Employer))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</a:t>
            </a:r>
            <a:r>
              <a:rPr lang="en-US" b="1" dirty="0" err="1"/>
              <a:t>ObjectProperty</a:t>
            </a:r>
            <a:r>
              <a:rPr lang="en-US" b="1" dirty="0"/>
              <a:t>(:</a:t>
            </a:r>
            <a:r>
              <a:rPr lang="en-US" b="1" dirty="0" err="1"/>
              <a:t>employedBy</a:t>
            </a:r>
            <a:r>
              <a:rPr lang="en-US" b="1" dirty="0"/>
              <a:t>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</a:t>
            </a:r>
            <a:r>
              <a:rPr lang="en-US" b="1" dirty="0" err="1"/>
              <a:t>ObjectProperty</a:t>
            </a:r>
            <a:r>
              <a:rPr lang="en-US" b="1" dirty="0"/>
              <a:t>(:employs))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</a:t>
            </a:r>
            <a:r>
              <a:rPr lang="en-US" b="1" dirty="0" err="1"/>
              <a:t>SubClassOf</a:t>
            </a:r>
            <a:r>
              <a:rPr lang="en-US" b="1" dirty="0"/>
              <a:t>(:Employee </a:t>
            </a:r>
            <a:r>
              <a:rPr lang="en-US" b="1" dirty="0" err="1"/>
              <a:t>ObjectIntersectionOf</a:t>
            </a:r>
            <a:r>
              <a:rPr lang="en-US" b="1" dirty="0"/>
              <a:t>(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        </a:t>
            </a:r>
            <a:r>
              <a:rPr lang="en-US" b="1" dirty="0" err="1"/>
              <a:t>ObjectMaxCardinality</a:t>
            </a:r>
            <a:r>
              <a:rPr lang="en-US" b="1" dirty="0"/>
              <a:t>(1 :</a:t>
            </a:r>
            <a:r>
              <a:rPr lang="en-US" b="1" dirty="0" err="1"/>
              <a:t>employedBy</a:t>
            </a:r>
            <a:r>
              <a:rPr lang="en-US" b="1" dirty="0"/>
              <a:t> :Employer) 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        </a:t>
            </a:r>
            <a:r>
              <a:rPr lang="en-US" b="1" dirty="0" err="1"/>
              <a:t>ObjectMinCardinality</a:t>
            </a:r>
            <a:r>
              <a:rPr lang="en-US" b="1" dirty="0"/>
              <a:t>(1 :</a:t>
            </a:r>
            <a:r>
              <a:rPr lang="en-US" b="1" dirty="0" err="1"/>
              <a:t>employedBy</a:t>
            </a:r>
            <a:r>
              <a:rPr lang="en-US" b="1" dirty="0"/>
              <a:t> :Employer))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)    </a:t>
            </a:r>
            <a:endParaRPr lang="de-DE" b="1" dirty="0" smtClean="0"/>
          </a:p>
          <a:p>
            <a:pPr>
              <a:spcBef>
                <a:spcPts val="0"/>
              </a:spcBef>
            </a:pPr>
            <a:r>
              <a:rPr lang="de-DE" b="1" dirty="0" smtClean="0"/>
              <a:t>   </a:t>
            </a:r>
            <a:endParaRPr lang="de-DE" b="1" dirty="0"/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InverseObjectProperties</a:t>
            </a:r>
            <a:r>
              <a:rPr lang="de-DE" b="1" dirty="0"/>
              <a:t>(:</a:t>
            </a:r>
            <a:r>
              <a:rPr lang="de-DE" b="1" dirty="0" err="1"/>
              <a:t>employedBy</a:t>
            </a:r>
            <a:r>
              <a:rPr lang="de-DE" b="1" dirty="0"/>
              <a:t> :</a:t>
            </a:r>
            <a:r>
              <a:rPr lang="de-DE" b="1" dirty="0" err="1"/>
              <a:t>employs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ObjectPropertyDomain</a:t>
            </a:r>
            <a:r>
              <a:rPr lang="de-DE" b="1" dirty="0"/>
              <a:t>(:</a:t>
            </a:r>
            <a:r>
              <a:rPr lang="de-DE" b="1" dirty="0" err="1"/>
              <a:t>employedBy</a:t>
            </a:r>
            <a:r>
              <a:rPr lang="de-DE" b="1" dirty="0"/>
              <a:t> :</a:t>
            </a:r>
            <a:r>
              <a:rPr lang="de-DE" b="1" dirty="0" err="1"/>
              <a:t>Employee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ObjectPropertyRange</a:t>
            </a:r>
            <a:r>
              <a:rPr lang="de-DE" b="1" dirty="0"/>
              <a:t>(:</a:t>
            </a:r>
            <a:r>
              <a:rPr lang="de-DE" b="1" dirty="0" err="1"/>
              <a:t>employedBy</a:t>
            </a:r>
            <a:r>
              <a:rPr lang="de-DE" b="1" dirty="0"/>
              <a:t> :</a:t>
            </a:r>
            <a:r>
              <a:rPr lang="de-DE" b="1" dirty="0" err="1"/>
              <a:t>Employer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ObjectPropertyDomain</a:t>
            </a:r>
            <a:r>
              <a:rPr lang="de-DE" b="1" dirty="0"/>
              <a:t>(:</a:t>
            </a:r>
            <a:r>
              <a:rPr lang="de-DE" b="1" dirty="0" err="1"/>
              <a:t>employs</a:t>
            </a:r>
            <a:r>
              <a:rPr lang="de-DE" b="1" dirty="0"/>
              <a:t> :</a:t>
            </a:r>
            <a:r>
              <a:rPr lang="de-DE" b="1" dirty="0" err="1"/>
              <a:t>Employer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ObjectPropertyRange</a:t>
            </a:r>
            <a:r>
              <a:rPr lang="de-DE" b="1" dirty="0"/>
              <a:t>(:</a:t>
            </a:r>
            <a:r>
              <a:rPr lang="de-DE" b="1" dirty="0" err="1"/>
              <a:t>employs</a:t>
            </a:r>
            <a:r>
              <a:rPr lang="de-DE" b="1" dirty="0"/>
              <a:t> :</a:t>
            </a:r>
            <a:r>
              <a:rPr lang="de-DE" b="1" dirty="0" err="1"/>
              <a:t>Employee</a:t>
            </a:r>
            <a:r>
              <a:rPr lang="de-DE" b="1" dirty="0" smtClean="0"/>
              <a:t>)</a:t>
            </a:r>
          </a:p>
          <a:p>
            <a:pPr>
              <a:spcBef>
                <a:spcPts val="0"/>
              </a:spcBef>
            </a:pPr>
            <a:endParaRPr lang="de-DE" b="1" dirty="0"/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Employee</a:t>
            </a:r>
            <a:r>
              <a:rPr lang="de-DE" sz="1300" dirty="0"/>
              <a:t> "</a:t>
            </a:r>
            <a:r>
              <a:rPr lang="de-DE" sz="1300" dirty="0" err="1"/>
              <a:t>Employee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Employer</a:t>
            </a:r>
            <a:r>
              <a:rPr lang="de-DE" sz="1300" dirty="0"/>
              <a:t> "</a:t>
            </a:r>
            <a:r>
              <a:rPr lang="de-DE" sz="1300" dirty="0" err="1"/>
              <a:t>Employer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employedBy</a:t>
            </a:r>
            <a:r>
              <a:rPr lang="de-DE" sz="1300" dirty="0"/>
              <a:t> "</a:t>
            </a:r>
            <a:r>
              <a:rPr lang="de-DE" sz="1300" dirty="0" err="1"/>
              <a:t>employed</a:t>
            </a:r>
            <a:r>
              <a:rPr lang="de-DE" sz="1300" dirty="0"/>
              <a:t> </a:t>
            </a:r>
            <a:r>
              <a:rPr lang="de-DE" sz="1300" dirty="0" err="1"/>
              <a:t>by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employs</a:t>
            </a:r>
            <a:r>
              <a:rPr lang="de-DE" sz="1300" dirty="0"/>
              <a:t> "</a:t>
            </a:r>
            <a:r>
              <a:rPr lang="de-DE" sz="1300" dirty="0" err="1"/>
              <a:t>employs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Classes and Properties </a:t>
            </a:r>
            <a:r>
              <a:rPr lang="en-US" dirty="0" smtClean="0"/>
              <a:t>(OWL)</a:t>
            </a:r>
            <a:endParaRPr lang="en-US" dirty="0"/>
          </a:p>
        </p:txBody>
      </p:sp>
      <p:sp>
        <p:nvSpPr>
          <p:cNvPr id="7" name="Line Callout 1 6"/>
          <p:cNvSpPr/>
          <p:nvPr/>
        </p:nvSpPr>
        <p:spPr>
          <a:xfrm>
            <a:off x="5715000" y="4267200"/>
            <a:ext cx="2667000" cy="1066800"/>
          </a:xfrm>
          <a:prstGeom prst="borderCallout1">
            <a:avLst>
              <a:gd name="adj1" fmla="val 18750"/>
              <a:gd name="adj2" fmla="val -8333"/>
              <a:gd name="adj3" fmla="val 105887"/>
              <a:gd name="adj4" fmla="val -2618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Will elide most annotations for remaining slides.</a:t>
            </a:r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5715000" y="1524000"/>
            <a:ext cx="2286000" cy="1066800"/>
          </a:xfrm>
          <a:prstGeom prst="borderCallout1">
            <a:avLst>
              <a:gd name="adj1" fmla="val 18750"/>
              <a:gd name="adj2" fmla="val -8333"/>
              <a:gd name="adj3" fmla="val -7751"/>
              <a:gd name="adj4" fmla="val -333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Namespace prefixes elided for readability.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89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9725" b="-19725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Properties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48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14133" r="-14133"/>
          <a:stretch>
            <a:fillRect/>
          </a:stretch>
        </p:blipFill>
        <p:spPr>
          <a:xfrm>
            <a:off x="108389" y="1219199"/>
            <a:ext cx="8959411" cy="5510749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Properties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92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TC101790491[[fn=Mylar]]</Template>
  <TotalTime>11648</TotalTime>
  <Words>1929</Words>
  <Application>Microsoft Macintosh PowerPoint</Application>
  <PresentationFormat>On-screen Show (4:3)</PresentationFormat>
  <Paragraphs>318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Mylar</vt:lpstr>
      <vt:lpstr>SIMF Concept Modeling Profile</vt:lpstr>
      <vt:lpstr>Profile</vt:lpstr>
      <vt:lpstr>Overview</vt:lpstr>
      <vt:lpstr>Extensions to UML</vt:lpstr>
      <vt:lpstr>Simple Classes and Properties (Model)</vt:lpstr>
      <vt:lpstr>Simple Classes and Properties (MM Instances)</vt:lpstr>
      <vt:lpstr>Simple Classes and Properties (OWL)</vt:lpstr>
      <vt:lpstr>Global Properties (Model)</vt:lpstr>
      <vt:lpstr>Global Properties (MM Instances)</vt:lpstr>
      <vt:lpstr>Global Properties (OWL)</vt:lpstr>
      <vt:lpstr>Incomplete and Overlapping Subclasses (Model)</vt:lpstr>
      <vt:lpstr>Incomplete and Overlapping Subclasses (MM Instances)</vt:lpstr>
      <vt:lpstr>Incomplete and Overlapping Subclasses (OWL)</vt:lpstr>
      <vt:lpstr>Incomplete and Disjoint Subclasses (Model)</vt:lpstr>
      <vt:lpstr>Incomplete and Disjoint Subclasses (MM Instances)</vt:lpstr>
      <vt:lpstr>Incomplete and Disjoint Subclasses (OWL)</vt:lpstr>
      <vt:lpstr>Complete and Disjoint Subclasses (Model)</vt:lpstr>
      <vt:lpstr>Complete and Disjoint Subclasses (MM Instances)</vt:lpstr>
      <vt:lpstr>Complete and Disjoint Subclasses (OWL)</vt:lpstr>
      <vt:lpstr>Universal Quantification (Model)</vt:lpstr>
      <vt:lpstr>Universal Quantification (MM Instances)</vt:lpstr>
      <vt:lpstr>Universal Quantification (OWL)</vt:lpstr>
      <vt:lpstr>Existential Quantification and Union (Model)</vt:lpstr>
      <vt:lpstr>Existential Quantification and Union (MM Instances)</vt:lpstr>
      <vt:lpstr>Subproperties (Model)</vt:lpstr>
      <vt:lpstr>Subproperties (MM Instances)</vt:lpstr>
      <vt:lpstr>Existential Quantification, Union, and Subproperty (OWL)</vt:lpstr>
      <vt:lpstr>Annotation Properties and Annotations (Model)</vt:lpstr>
      <vt:lpstr>Annotation Properties and Annotations (MM Instances)</vt:lpstr>
      <vt:lpstr>Annotation Properties and Annotations (OWL)</vt:lpstr>
      <vt:lpstr>Association Class and Roles (Model)</vt:lpstr>
      <vt:lpstr>Association Class and Roles (MM Instances)</vt:lpstr>
      <vt:lpstr>Association Class and Roles (OWL)</vt:lpstr>
      <vt:lpstr>Association Class and Roles (Imported OWL)</vt:lpstr>
    </vt:vector>
  </TitlesOfParts>
  <Company>Model Driven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AESIG Update</dc:title>
  <dc:creator>Cory Casanave</dc:creator>
  <cp:lastModifiedBy>Jim Logan</cp:lastModifiedBy>
  <cp:revision>579</cp:revision>
  <cp:lastPrinted>2011-10-30T17:23:59Z</cp:lastPrinted>
  <dcterms:created xsi:type="dcterms:W3CDTF">2011-03-23T03:11:03Z</dcterms:created>
  <dcterms:modified xsi:type="dcterms:W3CDTF">2016-06-21T19:03:30Z</dcterms:modified>
</cp:coreProperties>
</file>